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0C1E-1853-49B5-8C37-89BA80050278}" type="datetimeFigureOut">
              <a:rPr lang="pl-PL" smtClean="0"/>
              <a:t>2017-04-10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1831A-9CBB-4863-8F7D-94A395D30F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2728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0C1E-1853-49B5-8C37-89BA80050278}" type="datetimeFigureOut">
              <a:rPr lang="pl-PL" smtClean="0"/>
              <a:t>2017-04-10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1831A-9CBB-4863-8F7D-94A395D30F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5875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0C1E-1853-49B5-8C37-89BA80050278}" type="datetimeFigureOut">
              <a:rPr lang="pl-PL" smtClean="0"/>
              <a:t>2017-04-10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1831A-9CBB-4863-8F7D-94A395D30F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1994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0C1E-1853-49B5-8C37-89BA80050278}" type="datetimeFigureOut">
              <a:rPr lang="pl-PL" smtClean="0"/>
              <a:t>2017-04-10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1831A-9CBB-4863-8F7D-94A395D30F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887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0C1E-1853-49B5-8C37-89BA80050278}" type="datetimeFigureOut">
              <a:rPr lang="pl-PL" smtClean="0"/>
              <a:t>2017-04-10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1831A-9CBB-4863-8F7D-94A395D30F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3034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0C1E-1853-49B5-8C37-89BA80050278}" type="datetimeFigureOut">
              <a:rPr lang="pl-PL" smtClean="0"/>
              <a:t>2017-04-10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1831A-9CBB-4863-8F7D-94A395D30F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6890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0C1E-1853-49B5-8C37-89BA80050278}" type="datetimeFigureOut">
              <a:rPr lang="pl-PL" smtClean="0"/>
              <a:t>2017-04-10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1831A-9CBB-4863-8F7D-94A395D30F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47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0C1E-1853-49B5-8C37-89BA80050278}" type="datetimeFigureOut">
              <a:rPr lang="pl-PL" smtClean="0"/>
              <a:t>2017-04-10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1831A-9CBB-4863-8F7D-94A395D30F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599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0C1E-1853-49B5-8C37-89BA80050278}" type="datetimeFigureOut">
              <a:rPr lang="pl-PL" smtClean="0"/>
              <a:t>2017-04-10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1831A-9CBB-4863-8F7D-94A395D30F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2655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0C1E-1853-49B5-8C37-89BA80050278}" type="datetimeFigureOut">
              <a:rPr lang="pl-PL" smtClean="0"/>
              <a:t>2017-04-10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1831A-9CBB-4863-8F7D-94A395D30F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268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0C1E-1853-49B5-8C37-89BA80050278}" type="datetimeFigureOut">
              <a:rPr lang="pl-PL" smtClean="0"/>
              <a:t>2017-04-10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1831A-9CBB-4863-8F7D-94A395D30F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2356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C0C1E-1853-49B5-8C37-89BA80050278}" type="datetimeFigureOut">
              <a:rPr lang="pl-PL" smtClean="0"/>
              <a:t>2017-04-10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1831A-9CBB-4863-8F7D-94A395D30F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1552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620688"/>
            <a:ext cx="8323090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4499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Indywidualny plan pomocy obejmuje ogół działań podejmowanych </a:t>
            </a:r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przez osobę</a:t>
            </a: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, co do której istnieje podejrzenie, że jest dotknięta przemocą w rodzinie, oraz </a:t>
            </a:r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podmioty</a:t>
            </a: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, o których mowa w art. 9d ust. 2 ustawy </a:t>
            </a:r>
            <a:r>
              <a:rPr lang="pl-PL" sz="20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o przeciwdziałaniu przemocy w rodzinie</a:t>
            </a: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, tj.:</a:t>
            </a:r>
            <a:endParaRPr lang="pl-PL" sz="20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jednostki organizacyjne pomocy społecznej;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gminną komisję rozwiązywania problemów alkoholowych;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Policję;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oświatę;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ochronę zdrowia;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organizacje pozarządowe;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kuratorów sądowych;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prokuratorów;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przedstawicieli podmiotów innych działających na rzecz przeciwdziałania przemocy w rodzinie</a:t>
            </a:r>
          </a:p>
          <a:p>
            <a:pPr marL="0" indent="0">
              <a:buNone/>
            </a:pPr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w celu poprawy sytuacji życiowej tej osoby oraz jej rodziny.</a:t>
            </a:r>
          </a:p>
          <a:p>
            <a:endParaRPr lang="pl-PL" sz="20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823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Zgodnie z rozporządzeniem Rady Ministrów w sprawie procedury „Niebieskie Karty” oraz wzorów formularzy „Niebieska Karta”                      w ramach procedury podejmowane są następujące działania:</a:t>
            </a:r>
            <a:endParaRPr lang="pl-PL" sz="20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jednostki organizacyjne pomocy społecznej</a:t>
            </a: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: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praca socjalna, w tym cykliczne wizyty w środowisku;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poinformowanie o warunkach korzystania ze świadczeń pieniężnych z pomocy społecznej;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wskazanie na możliwość skorzystania z pomocy psychologicznej, prawnej oraz w formie poradnictwa medycznego, zawodowego i rodzinnego;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skierowanie osoby, co do której istnieje podejrzenie, że jest dotknięta przemocą w rodzinie, do placówki dla ofiar przemocy w rodzinie, w szczególności do specjalistycznego ośrodka wsparcia dla ofiar przemocy w rodzinie;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skierowanie dzieci do placówki opiekuńczo-wychowawczej wsparcia dziennego (np. świetlicy, klubu, ogniska wychowawczego);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powiadomienie sądu rodzinnego i opiekuńczego o sytuacji dzieci.</a:t>
            </a:r>
          </a:p>
          <a:p>
            <a:endParaRPr lang="pl-PL" sz="20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39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gminna komisja rozwiązywania problemów alkoholowych</a:t>
            </a: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:</a:t>
            </a:r>
            <a:endParaRPr lang="pl-PL" sz="20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skierowanie do udziału w grupach wsparcia dla osób współuzależnionych;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poinformowanie o możliwościach prawnych dotyczących zobowiązania poddania osoby, wobec której istnieje podejrzenie, że stosuje przemoc w rodzinie, do poddania się leczeniu odwykowemu;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skierowanie do udziału w grupie terapeutycznej;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skierowanie do udziału w grupie samopomocowej.</a:t>
            </a:r>
            <a:endParaRPr lang="pl-PL" sz="20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203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Policja</a:t>
            </a: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:</a:t>
            </a:r>
            <a:endParaRPr lang="pl-PL" sz="20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systematyczne wizyty sprawdzające stan bezpieczeństwa osoby, co do której istnieje podejrzenie, że jest dotknięta przemocą w rodzinie (grupa robocza określa częstotliwość);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poinformowanie osoby, co do której istnieje podejrzenie, że jest dotknięta przemocą w rodzinie, że znęcanie się fizyczne i psychiczne jest przestępstwem,  i przedstawienie aspektów odpowiedzialności karnej;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poinformowanie o możliwości przeprowadzenia badania lekarskiego;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wszczęcie postępowania przygotowawczego;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wystąpienie do prokuratora z wnioskiem o zastosowanie właściwych środków zapobiegawczych</a:t>
            </a:r>
            <a:r>
              <a:rPr lang="pl-PL" sz="2000" dirty="0" smtClean="0">
                <a:latin typeface="Cambria" panose="02040503050406030204" pitchFamily="18" charset="0"/>
              </a:rPr>
              <a:t>.</a:t>
            </a:r>
          </a:p>
          <a:p>
            <a:endParaRPr lang="pl-PL" sz="2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992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l-PL" sz="2000" b="1" dirty="0" smtClean="0">
                <a:solidFill>
                  <a:srgbClr val="002060"/>
                </a:solidFill>
                <a:latin typeface="+mn-lt"/>
              </a:rPr>
              <a:t>oświata</a:t>
            </a:r>
            <a:r>
              <a:rPr lang="pl-PL" sz="2000" dirty="0" smtClean="0">
                <a:solidFill>
                  <a:srgbClr val="002060"/>
                </a:solidFill>
                <a:latin typeface="+mn-lt"/>
              </a:rPr>
              <a:t>:</a:t>
            </a:r>
            <a:endParaRPr lang="pl-PL" sz="2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l-PL" sz="26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objęcie dziecka/dzieci pomocą psychologiczno-pedagogiczną w przedszkolu, szkole lub innej placówce, odpowiednio w formie:</a:t>
            </a:r>
          </a:p>
          <a:p>
            <a:pPr marL="457200" indent="-457200">
              <a:buFont typeface="+mj-lt"/>
              <a:buAutoNum type="alphaLcParenR"/>
            </a:pPr>
            <a:r>
              <a:rPr lang="pl-PL" sz="26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klasy terapeutycznej,</a:t>
            </a:r>
          </a:p>
          <a:p>
            <a:pPr marL="457200" indent="-457200">
              <a:buFont typeface="+mj-lt"/>
              <a:buAutoNum type="alphaLcParenR"/>
            </a:pPr>
            <a:r>
              <a:rPr lang="pl-PL" sz="26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zajęć rozwijających uzdolnienia,</a:t>
            </a:r>
          </a:p>
          <a:p>
            <a:pPr marL="457200" indent="-457200">
              <a:buFont typeface="+mj-lt"/>
              <a:buAutoNum type="alphaLcParenR"/>
            </a:pPr>
            <a:r>
              <a:rPr lang="pl-PL" sz="26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zajęć dydaktyczno-wyrównawczych,</a:t>
            </a:r>
          </a:p>
          <a:p>
            <a:pPr marL="457200" indent="-457200">
              <a:buFont typeface="+mj-lt"/>
              <a:buAutoNum type="alphaLcParenR"/>
            </a:pPr>
            <a:r>
              <a:rPr lang="pl-PL" sz="26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zajęć specjalistycznych: korekcyjno-kompensacyjnych, logopedycznych, socjoterapeutycznych oraz innych zajęć o charakterze terapeutycznym,</a:t>
            </a:r>
          </a:p>
          <a:p>
            <a:pPr marL="457200" indent="-457200">
              <a:buFont typeface="+mj-lt"/>
              <a:buAutoNum type="alphaLcParenR"/>
            </a:pPr>
            <a:r>
              <a:rPr lang="pl-PL" sz="26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zajęć związanych z wyborem kierunku kształcenia i zawodu oraz planowaniem kształcenia i kariery zawodowej — w przypadku uczniów gimnazjum i szkół ponadgimnazjalnych,</a:t>
            </a:r>
          </a:p>
          <a:p>
            <a:pPr marL="457200" indent="-457200">
              <a:buFont typeface="+mj-lt"/>
              <a:buAutoNum type="alphaLcParenR"/>
            </a:pPr>
            <a:r>
              <a:rPr lang="pl-PL" sz="26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porad i konsultacji;</a:t>
            </a:r>
          </a:p>
          <a:p>
            <a:r>
              <a:rPr lang="pl-PL" sz="26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objęcie rodziców/opiekunów pomocą psychologiczno-pedagogiczną w formie: porad,  konsultacji, warsztatów lub szkoleń;</a:t>
            </a:r>
          </a:p>
          <a:p>
            <a:r>
              <a:rPr lang="pl-PL" sz="26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pomoc materialna i jej rodzaj: wypoczynek wakacyjny, dożywianie, stypendium szkolne, zasiłek szkolny;</a:t>
            </a:r>
          </a:p>
          <a:p>
            <a:r>
              <a:rPr lang="pl-PL" sz="26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konsultacja w poradni psychologiczno-pedagogicznej, w tym poradni specjalistycznej, skierowanie do pomocy terapeutycznej;</a:t>
            </a:r>
          </a:p>
          <a:p>
            <a:r>
              <a:rPr lang="pl-PL" sz="26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powiadomienie sądu rodzinnego i opiekuńczego o sytuacji dziecka;</a:t>
            </a:r>
          </a:p>
          <a:p>
            <a:r>
              <a:rPr lang="pl-PL" sz="26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poinformowanie rodzica/opiekuna o możliwości uzyskania pomocy oferowanej przez placówki opiekuńczo-wychowawcze wsparcia dziennego.</a:t>
            </a:r>
          </a:p>
          <a:p>
            <a:endParaRPr lang="pl-PL" sz="2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040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ochrona zdrowia</a:t>
            </a: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:</a:t>
            </a:r>
            <a:endParaRPr lang="pl-PL" sz="20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skierowanie osoby, co do której istnieje podejrzenie, że jest dotknięta przemocą w rodzinie, do lekarza podstawowej opieki zdrowotnej ze wskazaniem co do dalszych ewentualnych konsultacji medycznych;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skierowanie osoby, co do której istnieje podejrzenie, że jest dotknięta przemocą w rodzinie, na konsultacje psychiatryczne;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skierowanie osoby, co do której istnieje podejrzenie, że jest dotknięta przemocą w rodzinie, do lekarza w celu uzyskania zaświadczenia lekarskiego o ustaleniu przyczyn i rodzaju uszkodzeń ciała związanych z użyciem przemocy w rodzinie.</a:t>
            </a:r>
          </a:p>
          <a:p>
            <a:endParaRPr lang="pl-PL" sz="20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8459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Indywidualny plan pomocy:</a:t>
            </a:r>
            <a:endParaRPr lang="pl-PL" sz="20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powinien być: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jasny,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konkretny,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wykonalny;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nie mogą to być zapisy ogóle, jak np. ustanie przemocy, wyjście z alkoholizmu sprawcy przemocy, poprawa sytuacji rodziny;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cele powinny zostać rozpisane na poszczególne działania (kiedy, gdzie i w jaki sposób ma działać każdy członek Zespołu Interdyscyplinarnego/grupy roboczej oraz osoba, co do której istnieje podejrzenie, że jest dotknięta przemocą w rodzinie);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w trakcie kolejnego spotkania grupy roboczej lub posiedzeniu zespołu uczestnicy powinni odnieść się do efektów działań weryfikując tym samym, czy cel został osiągnięty;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na tej podstawie wspólnie powinny zostać określone dalsze cele i opracowywane kolejne ewentualnie zmodyfikowane działania;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w przypadku zmiany potrzeb osób doznających przemocy lub zaistnienia nowych okoliczności wpływających na sytuację osoby, plany pomocy powinny być modyfikowane.</a:t>
            </a:r>
          </a:p>
          <a:p>
            <a:endParaRPr lang="pl-PL" sz="20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3350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Wychodzenie z przemocy jest procesem wieloetapowym i trzeba go rozpatrywać indywidualnie, szanując tempo i gotowość do zmian osób dotkniętych przemocą w rodzinie. </a:t>
            </a:r>
            <a:endParaRPr lang="pl-PL" sz="20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Na początku warto odpowiednio nisko ustawić swój poziom oczekiwań i założyć, że nie damy rady zmienić innej osoby. Ona sama musi do tej zmiany dojrzeć i musi to nastąpić we właściwym dla niej tempie, nie w naszym tempie.</a:t>
            </a:r>
            <a:endParaRPr lang="pl-PL" sz="20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0284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ETAPY POMOCY OSOBIE DOŚWIADCZAJĄCEJ PRZEMOCY W RODZINIE</a:t>
            </a:r>
            <a:endParaRPr lang="pl-PL" sz="20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diagnoza sytuacji osoby doświadczającej przemocy (prawna i psychologiczna);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diagnoza potrzeb i oczekiwań osoby doświadczającej przemocy;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opracowanie planu dostosowanego do potrzeb i oczekiwań osoby doświadczającej przemocy, </a:t>
            </a:r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zrozumiałego przez nią i uznanego za własny</a:t>
            </a: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zmotywowanie osoby doświadczającej przemocy do działania zgodnie z opracowanym planem;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motywowanie osoby doświadczającej przemocy do działań obronnych mających na celu zatrzymanie przemocy;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nauka i trening </a:t>
            </a:r>
            <a:r>
              <a:rPr lang="pl-PL" sz="2000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zachowań</a:t>
            </a: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 służących przerwaniu przemocy;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edukacja w zakresie zjawiska przemocy w rodzinie;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monitorowanie i ewaluacja działań podejmowanych przez osobę doświadczającą przemocy pod względem ich skuteczności i efektywności.</a:t>
            </a:r>
          </a:p>
          <a:p>
            <a:pPr marL="0" indent="0">
              <a:buNone/>
            </a:pPr>
            <a:endParaRPr lang="pl-PL" sz="20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0791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Utrudnienia związane z formułowaniem i realizacją indywidualnych planów pomocy osobom dotkniętym przemocą w rodzinie: </a:t>
            </a:r>
            <a:endParaRPr lang="pl-PL" sz="20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Nieobecność  konicznych w danej sytuacji  przedstawicieli podmiotów, </a:t>
            </a:r>
            <a:r>
              <a:rPr lang="pl-PL" sz="2000" dirty="0">
                <a:solidFill>
                  <a:srgbClr val="002060"/>
                </a:solidFill>
                <a:latin typeface="Cambria" panose="02040503050406030204" pitchFamily="18" charset="0"/>
              </a:rPr>
              <a:t>o których mowa w art. 9d ust. 2 ustawy </a:t>
            </a:r>
            <a:r>
              <a:rPr lang="pl-PL" sz="2000" i="1" dirty="0">
                <a:solidFill>
                  <a:srgbClr val="002060"/>
                </a:solidFill>
                <a:latin typeface="Cambria" panose="02040503050406030204" pitchFamily="18" charset="0"/>
              </a:rPr>
              <a:t>o przeciwdziałaniu przemocy w rodzinie</a:t>
            </a:r>
            <a:r>
              <a:rPr lang="pl-PL" sz="2000" dirty="0">
                <a:solidFill>
                  <a:srgbClr val="002060"/>
                </a:solidFill>
                <a:latin typeface="Cambria" panose="02040503050406030204" pitchFamily="18" charset="0"/>
              </a:rPr>
              <a:t>;</a:t>
            </a:r>
            <a:endParaRPr lang="pl-PL" sz="2000" dirty="0" smtClean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dostępność pomocy specjalistycznej poza miejscem zamieszkania osoby doświadczającej przemocy w rodzinie;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brak środków na dojazd do specjalisty;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sprawowanie opieki nad małymi dziećmi utrudnia udział w spotkaniach ze specjalistami.</a:t>
            </a:r>
          </a:p>
          <a:p>
            <a:pPr marL="0" indent="0">
              <a:buNone/>
            </a:pP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Tylko niewielka część osób doświadczających przemocy uczestniczy w grupach wsparcia i grupach terapeutycznych.</a:t>
            </a:r>
          </a:p>
          <a:p>
            <a:endParaRPr lang="pl-PL" sz="20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482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l-PL" sz="28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Budowanie planu pomocy jako narzędzia kompleksowego wsparcia skierowanego do osób pokrzywdzonym przestępstwem i osób im najbliższym, ze szczególnym uwzględnieniem rodzin dotkniętych problemem przemocy domowej</a:t>
            </a:r>
            <a:endParaRPr lang="pl-PL" sz="28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46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Sprawcy przemocy w rodzinie</a:t>
            </a:r>
            <a:endParaRPr lang="pl-PL" sz="20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ustawa o przeciwdziałaniu przemocy w rodzinie w art. 4 uwzględnia dwie formy oddziaływań wobec osób stosujących przemoc w rodzinie: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zapobieganie ich kontaktowaniu się z osobami pokrzywdzonymi;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oddziaływania korekcyjno-edukacyjne.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692896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Sprawcy przemocy</a:t>
            </a:r>
            <a:endParaRPr lang="pl-PL" sz="20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nie są zobligowani do udziału w procedurze NK i dlatego niewielu z nich zgłasza się na wezwanie przewodniczącego zespołu interdyscyplinarnego (z raportu NIK z 2015roku wynika, że w skontrolowanych jednostkach tylko 10–20% sprawców odpowiadało na wezwanie);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sprawca nie musi także realizować działań przewidzianych dla niego w planie pomocy;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brak konieczności współpracy sprawcy z instytucjami zajmującymi się przeciwdziałaniem przemocy utwierdza te osoby w poczuciu bezkarności. </a:t>
            </a:r>
          </a:p>
          <a:p>
            <a:endParaRPr lang="pl-PL" sz="20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8847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Nieobecność wezwanego nie wstrzymuje wprawdzie prac grupy roboczej względem rodziny, jednak znacznie je utrudnia. </a:t>
            </a:r>
            <a:endParaRPr lang="pl-PL" sz="20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Kontakt ze sprawcą przemocy daje pełniejszy obraz sytuacji, często też weryfikuje sytuację lub ukazuje ją w innym świetle. Kontakt ze sprawcą jest wyjściem naprzeciw oczekiwaniom osoby doświadczającej przemocy, która często nie chce karać sprawcy, ale go zmienić.</a:t>
            </a:r>
            <a:endParaRPr lang="pl-PL" sz="20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7059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Najskuteczniejszym sposobem przerwania przemocy jest odizolowanie sprawcy od osoby dotkniętej przemocą:</a:t>
            </a:r>
            <a:endParaRPr lang="pl-PL" sz="20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Funkcjonariusz Policji może zatrzymać sprawcę przemocy, który stwarza bezpośrednie zagrożenie dla życia lub zdrowia ludzkiego                 (w 2014r. w 14% wypełnionych formularzy NK-A);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Sąd natomiast może zastosować środek zapobiegawczy w postaci nakazu opuszczenia przez sprawcę lokalu mieszkalnego zajmowanego wspólnie z pokrzywdzonym (nakaz opuszczenia lokalu mieszkalnego przez podejrzanego o stosowanie przemocy jest wydawany coraz częściej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w 2012 r. zastosowano go wobec 1.241 osób,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w 2013 r. wobec 1.477,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w 2014 r. wobec 2.341</a:t>
            </a:r>
          </a:p>
          <a:p>
            <a:pPr marL="0" indent="0">
              <a:buNone/>
            </a:pP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jednak w praktyce przeważnie to osoba doświadczająca przemocy musi szukać bezpiecznego schronienia.</a:t>
            </a:r>
          </a:p>
          <a:p>
            <a:endParaRPr lang="pl-PL" sz="2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2859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Zakończenie procedury Niebieskie Karty</a:t>
            </a:r>
            <a:endParaRPr lang="pl-PL" sz="20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Zgodnie z § 18 ust. 1 rozporządzenia Rady Ministrów w sprawie procedury „Niebieskie Karty” oraz wzorów formularzy „Niebieska Karta” zakończenie procedury następuje w przypadku: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ustania przemocy w rodzinie i uzasadnionego przypuszczenia o zaprzestaniu dalszego stosowania przemocy w rodzinie oraz po zrealizowaniu indywidualnego planu pomocy; 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rozstrzygnięcia o braku zasadności podejmowania działań.</a:t>
            </a:r>
          </a:p>
          <a:p>
            <a:endParaRPr lang="pl-PL" sz="20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5333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Najwyższa Izba Kontroli - kontrole z zakresu przeciwdziałania przemocy domowej:</a:t>
            </a:r>
            <a:endParaRPr lang="pl-PL" sz="20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2013 rok </a:t>
            </a: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- </a:t>
            </a:r>
            <a:r>
              <a:rPr lang="pl-PL" sz="20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Przeciwdziałanie przemocy w rodzinie przez administrację publiczną </a:t>
            </a: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(nr P/12/107/KPS)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celem była ocena skuteczności realizacji zadań administracji publicznej w zakresie przeciwdziałania przemocy domowej, w tym postępowania wobec osób dotkniętych przemocą oraz osób stosujących przemoc;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negatywnie oceniono skuteczność zadań realizowanych przez administrację publiczną w tym zakresie, znaczne rozbieżności pomiędzy zakładanymi celami znowelizowanej ustawy z dnia 29 lipca 2005 r. o przeciwdziałaniu przemocy w rodzinie oraz wydanego na jej podstawie rozporządzenia Rady Ministrów z dnia 13 września 2011 r. w sprawie procedury „Niebieskie Karty” oraz wzorów formularzy „Niebieska Karta”, a ich funkcjonowaniem w praktyce.</a:t>
            </a:r>
          </a:p>
          <a:p>
            <a:endParaRPr lang="pl-PL" sz="20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1463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2015 rok  - </a:t>
            </a:r>
            <a:r>
              <a:rPr lang="pl-PL" sz="2000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Pomoc osobom dotkniętym przemocą domową </a:t>
            </a:r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/>
            </a:r>
            <a:b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</a:br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(nr 48/2016/P/15/046/KPS)</a:t>
            </a:r>
            <a:b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</a:br>
            <a:endParaRPr lang="pl-PL" sz="20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celem było zbadanie, czy działania podejmowane przez instytucje do tego zobligowane odpowiadają oczekiwaniom osób doświadczających przemocy i na ile funkcjonujący system pozwala na rozwiązywanie problemu i rzeczywiste ustanie przemocy;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kontrola wykazała, że realizacja procedury NK pomaga w polepszeniu sytuacji większości osób krzywdzonych przez najbliższych, choć tylko w nielicznych przypadkach udaje się doprowadzić do całkowitego ustania przemocy;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w jednostkach objętych kontrolą ponowne wszczęcie procedury nastąpiło w przypadku 13% zamkniętych wcześniej NK, jednak zdaniem NIK nie musi to wskazywać na rzeczywiste ustanie przemocy w pozostałych przypadkach;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niezwracanie się o dalszą pomoc może bowiem wynikać z braku wiary w skuteczność procedury lub obawy osób doświadczających przemocy o bezpieczeństwo własne i członków rodziny.</a:t>
            </a:r>
          </a:p>
          <a:p>
            <a:endParaRPr lang="pl-PL" sz="20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0715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438" y="2087563"/>
            <a:ext cx="5191125" cy="268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71944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irc_mi" descr="Podobny obr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636730"/>
            <a:ext cx="7386822" cy="5024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2062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971600" y="751344"/>
            <a:ext cx="734481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Przemoc domowa wywiera olbrzymi wpływ na wszystkie aspekty funkcjonowania osoby, która jej doświadcza</a:t>
            </a:r>
            <a:r>
              <a:rPr lang="pl-PL" dirty="0" smtClean="0">
                <a:solidFill>
                  <a:srgbClr val="002060"/>
                </a:solidFill>
                <a:latin typeface="Cambria" panose="02040503050406030204" pitchFamily="18" charset="0"/>
              </a:rPr>
              <a:t>:</a:t>
            </a:r>
          </a:p>
          <a:p>
            <a:r>
              <a:rPr lang="pl-PL" dirty="0" smtClean="0">
                <a:solidFill>
                  <a:srgbClr val="002060"/>
                </a:solidFill>
                <a:latin typeface="Cambria" panose="02040503050406030204" pitchFamily="18" charset="0"/>
              </a:rPr>
              <a:t>• </a:t>
            </a:r>
            <a:r>
              <a:rPr lang="pl-PL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fizyczny</a:t>
            </a:r>
            <a:r>
              <a:rPr lang="pl-PL" dirty="0" smtClean="0">
                <a:solidFill>
                  <a:srgbClr val="002060"/>
                </a:solidFill>
                <a:latin typeface="Cambria" panose="02040503050406030204" pitchFamily="18" charset="0"/>
              </a:rPr>
              <a:t> (ból fizyczny, urazy stanowiące zagrożenie dla zdrowia, ograniczające sprawność funkcjonalną, w skrajnych przypadkach narażające na utratę życia);</a:t>
            </a:r>
          </a:p>
          <a:p>
            <a:r>
              <a:rPr lang="pl-PL" dirty="0" smtClean="0">
                <a:solidFill>
                  <a:srgbClr val="002060"/>
                </a:solidFill>
                <a:latin typeface="Cambria" panose="02040503050406030204" pitchFamily="18" charset="0"/>
              </a:rPr>
              <a:t>• </a:t>
            </a:r>
            <a:r>
              <a:rPr lang="pl-PL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psychiczny</a:t>
            </a:r>
            <a:r>
              <a:rPr lang="pl-PL" dirty="0" smtClean="0">
                <a:solidFill>
                  <a:srgbClr val="002060"/>
                </a:solidFill>
                <a:latin typeface="Cambria" panose="02040503050406030204" pitchFamily="18" charset="0"/>
              </a:rPr>
              <a:t> (poniżanie, deprecjonowanie poczucia własnej wartości, utrata niezależności i możliwości decydowania o sobie);</a:t>
            </a:r>
          </a:p>
          <a:p>
            <a:r>
              <a:rPr lang="pl-PL" dirty="0" smtClean="0">
                <a:solidFill>
                  <a:srgbClr val="002060"/>
                </a:solidFill>
                <a:latin typeface="Cambria" panose="02040503050406030204" pitchFamily="18" charset="0"/>
              </a:rPr>
              <a:t>• </a:t>
            </a:r>
            <a:r>
              <a:rPr lang="pl-PL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emocjonalny</a:t>
            </a:r>
            <a:r>
              <a:rPr lang="pl-PL" dirty="0" smtClean="0">
                <a:solidFill>
                  <a:srgbClr val="002060"/>
                </a:solidFill>
                <a:latin typeface="Cambria" panose="02040503050406030204" pitchFamily="18" charset="0"/>
              </a:rPr>
              <a:t> (lęk, cierpienie, bezsilność, przygnębienie, rozpacz);</a:t>
            </a:r>
          </a:p>
          <a:p>
            <a:r>
              <a:rPr lang="pl-PL" dirty="0" smtClean="0">
                <a:solidFill>
                  <a:srgbClr val="002060"/>
                </a:solidFill>
                <a:latin typeface="Cambria" panose="02040503050406030204" pitchFamily="18" charset="0"/>
              </a:rPr>
              <a:t>• </a:t>
            </a:r>
            <a:r>
              <a:rPr lang="pl-PL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społeczny</a:t>
            </a:r>
            <a:r>
              <a:rPr lang="pl-PL" dirty="0" smtClean="0">
                <a:solidFill>
                  <a:srgbClr val="002060"/>
                </a:solidFill>
                <a:latin typeface="Cambria" panose="02040503050406030204" pitchFamily="18" charset="0"/>
              </a:rPr>
              <a:t> (ograniczenie kontaktów z bliskimi, sąsiadami i znajomymi, izolacja, niezrozumienie, a często wtórna </a:t>
            </a:r>
            <a:r>
              <a:rPr lang="pl-PL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wiktymizacja</a:t>
            </a:r>
            <a:r>
              <a:rPr lang="pl-PL" dirty="0" smtClean="0">
                <a:solidFill>
                  <a:srgbClr val="002060"/>
                </a:solidFill>
                <a:latin typeface="Cambria" panose="02040503050406030204" pitchFamily="18" charset="0"/>
              </a:rPr>
              <a:t>, kiedy po ujawnieniu swej sytuacji nie znajduje wsparcia i pomocy w społeczności lokalnej)</a:t>
            </a:r>
            <a:r>
              <a:rPr lang="pl-PL" dirty="0" smtClean="0">
                <a:solidFill>
                  <a:srgbClr val="002060"/>
                </a:solidFill>
              </a:rPr>
              <a:t>.</a:t>
            </a:r>
            <a:endParaRPr lang="pl-PL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52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100" b="1" dirty="0" smtClean="0">
                <a:solidFill>
                  <a:srgbClr val="002060"/>
                </a:solidFill>
              </a:rPr>
              <a:t>Cechy osoby doświadczającej przemocy w rodzinie</a:t>
            </a:r>
            <a:r>
              <a:rPr lang="pl-PL" dirty="0" smtClean="0">
                <a:solidFill>
                  <a:srgbClr val="002060"/>
                </a:solidFill>
              </a:rPr>
              <a:t>:</a:t>
            </a:r>
            <a:endParaRPr lang="pl-PL" dirty="0">
              <a:solidFill>
                <a:srgbClr val="00206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l-PL" dirty="0" smtClean="0">
                <a:solidFill>
                  <a:srgbClr val="002060"/>
                </a:solidFill>
              </a:rPr>
              <a:t>niska samoocena;</a:t>
            </a:r>
          </a:p>
          <a:p>
            <a:r>
              <a:rPr lang="pl-PL" dirty="0" smtClean="0">
                <a:solidFill>
                  <a:srgbClr val="002060"/>
                </a:solidFill>
              </a:rPr>
              <a:t>obniżony nastrój;</a:t>
            </a:r>
          </a:p>
          <a:p>
            <a:r>
              <a:rPr lang="pl-PL" dirty="0" smtClean="0">
                <a:solidFill>
                  <a:srgbClr val="002060"/>
                </a:solidFill>
              </a:rPr>
              <a:t>skłonność do obwiniania siebie i przekonanie, że swoim zachowaniem powoduje przemoc;</a:t>
            </a:r>
          </a:p>
          <a:p>
            <a:r>
              <a:rPr lang="pl-PL" dirty="0" smtClean="0">
                <a:solidFill>
                  <a:srgbClr val="002060"/>
                </a:solidFill>
              </a:rPr>
              <a:t>izolacja społeczna;</a:t>
            </a:r>
          </a:p>
          <a:p>
            <a:r>
              <a:rPr lang="pl-PL" dirty="0" smtClean="0">
                <a:solidFill>
                  <a:srgbClr val="002060"/>
                </a:solidFill>
              </a:rPr>
              <a:t>często nadużywanie alkoholu i branie narkotyków;</a:t>
            </a:r>
          </a:p>
          <a:p>
            <a:r>
              <a:rPr lang="pl-PL" dirty="0" smtClean="0">
                <a:solidFill>
                  <a:srgbClr val="002060"/>
                </a:solidFill>
              </a:rPr>
              <a:t>dolegliwości psychosomatyczne;</a:t>
            </a:r>
          </a:p>
          <a:p>
            <a:r>
              <a:rPr lang="pl-PL" dirty="0" smtClean="0">
                <a:solidFill>
                  <a:srgbClr val="002060"/>
                </a:solidFill>
              </a:rPr>
              <a:t>trwała i głęboka nieufności wobec innych;</a:t>
            </a:r>
          </a:p>
          <a:p>
            <a:r>
              <a:rPr lang="pl-PL" dirty="0" smtClean="0">
                <a:solidFill>
                  <a:srgbClr val="002060"/>
                </a:solidFill>
              </a:rPr>
              <a:t>intensywna, powtarzającą się, zagrażającą życiu przemoc powoduje, że ofiary są w stanie analizować tylko aktualną sytuację;</a:t>
            </a:r>
          </a:p>
          <a:p>
            <a:r>
              <a:rPr lang="pl-PL" dirty="0" smtClean="0">
                <a:solidFill>
                  <a:srgbClr val="002060"/>
                </a:solidFill>
              </a:rPr>
              <a:t>cały wysiłek skupiają na przetrwaniu, a nie na poszukiwaniu długofalowych rozwiązań problemu;</a:t>
            </a:r>
          </a:p>
          <a:p>
            <a:r>
              <a:rPr lang="pl-PL" dirty="0" smtClean="0">
                <a:solidFill>
                  <a:srgbClr val="002060"/>
                </a:solidFill>
              </a:rPr>
              <a:t>obawiają się, że ujawnienie przemocy może zagrozić życiu ich i dzieci;</a:t>
            </a:r>
          </a:p>
          <a:p>
            <a:r>
              <a:rPr lang="pl-PL" dirty="0" smtClean="0">
                <a:solidFill>
                  <a:srgbClr val="002060"/>
                </a:solidFill>
              </a:rPr>
              <a:t>w ogóle  nie widzą możliwości zmiany istniejącego stanu rzeczy lub oceniają szanse jako znikom</a:t>
            </a:r>
            <a:r>
              <a:rPr lang="pl-PL" dirty="0" smtClean="0"/>
              <a:t>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5029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Formy bezpłatnej pomocy osobom doświadczającym przemocy w rodzinie określa art. 3.1. Ustawy z 29 lipca 2005 r. </a:t>
            </a:r>
            <a:r>
              <a:rPr lang="pl-PL" sz="2000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o przeciwdziałaniu przemocy w rodzinie: </a:t>
            </a:r>
            <a:endParaRPr lang="pl-PL" sz="2000" b="1" i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l-PL" b="1" dirty="0" smtClean="0">
                <a:solidFill>
                  <a:srgbClr val="002060"/>
                </a:solidFill>
              </a:rPr>
              <a:t>poradnictwo</a:t>
            </a:r>
            <a:r>
              <a:rPr lang="pl-PL" dirty="0" smtClean="0">
                <a:solidFill>
                  <a:srgbClr val="002060"/>
                </a:solidFill>
              </a:rPr>
              <a:t> medyczne, psychologiczne, prawne, socjalne, zawodowe i rodzinne;</a:t>
            </a:r>
          </a:p>
          <a:p>
            <a:r>
              <a:rPr lang="pl-PL" b="1" dirty="0" smtClean="0">
                <a:solidFill>
                  <a:srgbClr val="002060"/>
                </a:solidFill>
              </a:rPr>
              <a:t>interwencja</a:t>
            </a:r>
            <a:r>
              <a:rPr lang="pl-PL" dirty="0" smtClean="0">
                <a:solidFill>
                  <a:srgbClr val="002060"/>
                </a:solidFill>
              </a:rPr>
              <a:t> kryzysowa i wsparcie;</a:t>
            </a:r>
          </a:p>
          <a:p>
            <a:r>
              <a:rPr lang="pl-PL" b="1" dirty="0" smtClean="0">
                <a:solidFill>
                  <a:srgbClr val="002060"/>
                </a:solidFill>
              </a:rPr>
              <a:t>ochrona przed dalszym krzywdzeniem</a:t>
            </a:r>
            <a:r>
              <a:rPr lang="pl-PL" dirty="0" smtClean="0">
                <a:solidFill>
                  <a:srgbClr val="002060"/>
                </a:solidFill>
              </a:rPr>
              <a:t>, przez uniemożliwienie osobom stosującym przemoc korzystania ze wspólnie zajmowanego z innymi członkami rodziny mieszkania oraz zakazanie kontaktowania się i zbliżania się do osoby pokrzywdzonej;</a:t>
            </a:r>
          </a:p>
          <a:p>
            <a:r>
              <a:rPr lang="pl-PL" b="1" dirty="0" smtClean="0">
                <a:solidFill>
                  <a:srgbClr val="002060"/>
                </a:solidFill>
              </a:rPr>
              <a:t>zapewnienie</a:t>
            </a:r>
            <a:r>
              <a:rPr lang="pl-PL" dirty="0" smtClean="0">
                <a:solidFill>
                  <a:srgbClr val="002060"/>
                </a:solidFill>
              </a:rPr>
              <a:t> osobie dotkniętej przemocą w rodzinie </a:t>
            </a:r>
            <a:r>
              <a:rPr lang="pl-PL" b="1" dirty="0" smtClean="0">
                <a:solidFill>
                  <a:srgbClr val="002060"/>
                </a:solidFill>
              </a:rPr>
              <a:t>bezpiecznego</a:t>
            </a:r>
            <a:r>
              <a:rPr lang="pl-PL" dirty="0" smtClean="0">
                <a:solidFill>
                  <a:srgbClr val="002060"/>
                </a:solidFill>
              </a:rPr>
              <a:t> </a:t>
            </a:r>
            <a:r>
              <a:rPr lang="pl-PL" b="1" dirty="0" smtClean="0">
                <a:solidFill>
                  <a:srgbClr val="002060"/>
                </a:solidFill>
              </a:rPr>
              <a:t>schronienia</a:t>
            </a:r>
            <a:r>
              <a:rPr lang="pl-PL" dirty="0" smtClean="0">
                <a:solidFill>
                  <a:srgbClr val="002060"/>
                </a:solidFill>
              </a:rPr>
              <a:t> w specjalistycznym ośrodku wsparcia dla ofiar przemocy w rodzinie;</a:t>
            </a:r>
          </a:p>
          <a:p>
            <a:r>
              <a:rPr lang="pl-PL" b="1" dirty="0" smtClean="0">
                <a:solidFill>
                  <a:srgbClr val="002060"/>
                </a:solidFill>
              </a:rPr>
              <a:t>badanie lekarskie </a:t>
            </a:r>
            <a:r>
              <a:rPr lang="pl-PL" dirty="0" smtClean="0">
                <a:solidFill>
                  <a:srgbClr val="002060"/>
                </a:solidFill>
              </a:rPr>
              <a:t>w celu ustalenia przyczyn i rodzaju uszkodzeń ciała związanych z użyciem przemocy w rodzinie oraz wydanie zaświadczenia lekarskiego w tym przedmiocie;</a:t>
            </a:r>
          </a:p>
          <a:p>
            <a:r>
              <a:rPr lang="pl-PL" b="1" dirty="0" smtClean="0">
                <a:solidFill>
                  <a:srgbClr val="002060"/>
                </a:solidFill>
              </a:rPr>
              <a:t>zapewnienie</a:t>
            </a:r>
            <a:r>
              <a:rPr lang="pl-PL" dirty="0" smtClean="0">
                <a:solidFill>
                  <a:srgbClr val="002060"/>
                </a:solidFill>
              </a:rPr>
              <a:t> osobie dotkniętej przemocą w rodzinie, która nie ma tytułu prawnego do zajmowanego wspólnie ze sprawcą przemocy lokalu, </a:t>
            </a:r>
            <a:r>
              <a:rPr lang="pl-PL" b="1" dirty="0" smtClean="0">
                <a:solidFill>
                  <a:srgbClr val="002060"/>
                </a:solidFill>
              </a:rPr>
              <a:t>pomocy w uzyskaniu mieszkania.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4803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971600" y="2551837"/>
            <a:ext cx="71287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400" b="1" dirty="0" smtClean="0">
                <a:solidFill>
                  <a:srgbClr val="002060"/>
                </a:solidFill>
              </a:rPr>
              <a:t>Zgodnie z art. 9b ust. 3 pkt 1 ustawy </a:t>
            </a:r>
            <a:r>
              <a:rPr lang="pl-PL" sz="2400" b="1" i="1" dirty="0" smtClean="0">
                <a:solidFill>
                  <a:srgbClr val="002060"/>
                </a:solidFill>
              </a:rPr>
              <a:t>o przeciwdziałaniu przemocy w rodzinie </a:t>
            </a:r>
            <a:r>
              <a:rPr lang="pl-PL" sz="2400" b="1" dirty="0" smtClean="0">
                <a:solidFill>
                  <a:srgbClr val="002060"/>
                </a:solidFill>
              </a:rPr>
              <a:t>opracowanie                   i realizacja planu pomocy w indywidualnych przypadkach wystąpienia przemocy w rodzinie należy do zadań grup roboczych</a:t>
            </a:r>
            <a:r>
              <a:rPr lang="pl-PL" sz="2400" b="1" dirty="0" smtClean="0"/>
              <a:t>.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270097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899592" y="2060849"/>
            <a:ext cx="7200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b="1" dirty="0" smtClean="0">
                <a:solidFill>
                  <a:srgbClr val="002060"/>
                </a:solidFill>
              </a:rPr>
              <a:t>Zgodnie z § 10 rozporządzenia Rady Ministrów w sprawie procedury „Niebieskie Karty” oraz wzorów formularzy „Niebieska Karta” wszystkie działania Zespołu Interdyscyplinarnego i grup roboczych są dokumentowane. W przypadku podejrzenia popełnienia przestępstwa dokumenty te są przekazywane organom właściwym do prowadzenia postępowania przygotowawczego.</a:t>
            </a:r>
            <a:endParaRPr lang="pl-PL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1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W ramach procedury Niebieskie Karty członkowie zespołu lub grupy roboczej zapraszają osobę doznającą przemocy na spotkanie                             i w obecności zaproszonej osoby:</a:t>
            </a:r>
            <a:endParaRPr lang="pl-PL" sz="20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dokonują analizy sytuacji w środowisku domowym oraz wypełniają formularz „Niebieska Karta-C”;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dokonują diagnozy sytuacji osoby, co do której istnieje podejrzenie, że jest dotknięta przemocą domową;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opracowują indywidualny plan pomocy;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określają działania przedstawicieli poszczególnych służb;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ustalają cele oraz sposób ich realizacji</a:t>
            </a:r>
            <a:r>
              <a:rPr lang="pl-PL" sz="22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.</a:t>
            </a:r>
          </a:p>
          <a:p>
            <a:endParaRPr lang="pl-PL" sz="2200" dirty="0" smtClean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pl-PL" sz="2200" dirty="0" smtClean="0">
                <a:solidFill>
                  <a:srgbClr val="002060"/>
                </a:solidFill>
              </a:rPr>
              <a:t>Niestawiennictwo </a:t>
            </a:r>
            <a:r>
              <a:rPr lang="pl-PL" sz="2200" dirty="0">
                <a:solidFill>
                  <a:srgbClr val="002060"/>
                </a:solidFill>
              </a:rPr>
              <a:t>osoby, co do której istnieje podejrzenie, że jest dotknięta przemocą w rodzinie, nie wstrzymuje prac zespołu interdyscyplinarnego lub grupy roboczej</a:t>
            </a:r>
          </a:p>
        </p:txBody>
      </p:sp>
    </p:spTree>
    <p:extLst>
      <p:ext uri="{BB962C8B-B14F-4D97-AF65-F5344CB8AC3E}">
        <p14:creationId xmlns:p14="http://schemas.microsoft.com/office/powerpoint/2010/main" val="153462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Diagnoza warunków życiowych osoby, co do której istnieje podejrzenie, że jest dotknięta przemocą w rodzinie obejmuje sytuację</a:t>
            </a:r>
            <a:r>
              <a:rPr lang="pl-PL" sz="2000" dirty="0" smtClean="0">
                <a:latin typeface="Cambria" panose="02040503050406030204" pitchFamily="18" charset="0"/>
              </a:rPr>
              <a:t>:</a:t>
            </a:r>
            <a:endParaRPr lang="pl-PL" sz="2000" dirty="0">
              <a:latin typeface="Cambria" panose="0204050305040603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rodzinną, w tym małoletnich dzieci;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zawodową;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ekonomiczną;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mieszkaniową;</a:t>
            </a:r>
          </a:p>
          <a:p>
            <a:r>
              <a:rPr lang="pl-PL" sz="2000" dirty="0" smtClean="0">
                <a:solidFill>
                  <a:srgbClr val="002060"/>
                </a:solidFill>
                <a:latin typeface="Cambria" panose="02040503050406030204" pitchFamily="18" charset="0"/>
              </a:rPr>
              <a:t>zdrowotną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endParaRPr lang="pl-PL" sz="20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2935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2146</Words>
  <Application>Microsoft Office PowerPoint</Application>
  <PresentationFormat>Pokaz na ekranie (4:3)</PresentationFormat>
  <Paragraphs>145</Paragraphs>
  <Slides>28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28</vt:i4>
      </vt:variant>
    </vt:vector>
  </HeadingPairs>
  <TitlesOfParts>
    <vt:vector size="29" baseType="lpstr">
      <vt:lpstr>Motyw pakietu Office</vt:lpstr>
      <vt:lpstr>Prezentacja programu PowerPoint</vt:lpstr>
      <vt:lpstr>Budowanie planu pomocy jako narzędzia kompleksowego wsparcia skierowanego do osób pokrzywdzonym przestępstwem i osób im najbliższym, ze szczególnym uwzględnieniem rodzin dotkniętych problemem przemocy domowej</vt:lpstr>
      <vt:lpstr>Prezentacja programu PowerPoint</vt:lpstr>
      <vt:lpstr>Cechy osoby doświadczającej przemocy w rodzinie:</vt:lpstr>
      <vt:lpstr>Formy bezpłatnej pomocy osobom doświadczającym przemocy w rodzinie określa art. 3.1. Ustawy z 29 lipca 2005 r. o przeciwdziałaniu przemocy w rodzinie: </vt:lpstr>
      <vt:lpstr>Prezentacja programu PowerPoint</vt:lpstr>
      <vt:lpstr>Prezentacja programu PowerPoint</vt:lpstr>
      <vt:lpstr>W ramach procedury Niebieskie Karty członkowie zespołu lub grupy roboczej zapraszają osobę doznającą przemocy na spotkanie                             i w obecności zaproszonej osoby:</vt:lpstr>
      <vt:lpstr>Diagnoza warunków życiowych osoby, co do której istnieje podejrzenie, że jest dotknięta przemocą w rodzinie obejmuje sytuację:</vt:lpstr>
      <vt:lpstr>Indywidualny plan pomocy obejmuje ogół działań podejmowanych przez osobę, co do której istnieje podejrzenie, że jest dotknięta przemocą w rodzinie, oraz podmioty, o których mowa w art. 9d ust. 2 ustawy o przeciwdziałaniu przemocy w rodzinie, tj.:</vt:lpstr>
      <vt:lpstr>Zgodnie z rozporządzeniem Rady Ministrów w sprawie procedury „Niebieskie Karty” oraz wzorów formularzy „Niebieska Karta”                      w ramach procedury podejmowane są następujące działania:</vt:lpstr>
      <vt:lpstr>gminna komisja rozwiązywania problemów alkoholowych:</vt:lpstr>
      <vt:lpstr>Policja:</vt:lpstr>
      <vt:lpstr>oświata:</vt:lpstr>
      <vt:lpstr>ochrona zdrowia:</vt:lpstr>
      <vt:lpstr>Indywidualny plan pomocy:</vt:lpstr>
      <vt:lpstr>Wychodzenie z przemocy jest procesem wieloetapowym i trzeba go rozpatrywać indywidualnie, szanując tempo i gotowość do zmian osób dotkniętych przemocą w rodzinie. </vt:lpstr>
      <vt:lpstr>ETAPY POMOCY OSOBIE DOŚWIADCZAJĄCEJ PRZEMOCY W RODZINIE</vt:lpstr>
      <vt:lpstr>Utrudnienia związane z formułowaniem i realizacją indywidualnych planów pomocy osobom dotkniętym przemocą w rodzinie: </vt:lpstr>
      <vt:lpstr>Sprawcy przemocy w rodzinie</vt:lpstr>
      <vt:lpstr>Sprawcy przemocy</vt:lpstr>
      <vt:lpstr>Nieobecność wezwanego nie wstrzymuje wprawdzie prac grupy roboczej względem rodziny, jednak znacznie je utrudnia. </vt:lpstr>
      <vt:lpstr>Najskuteczniejszym sposobem przerwania przemocy jest odizolowanie sprawcy od osoby dotkniętej przemocą:</vt:lpstr>
      <vt:lpstr>Zakończenie procedury Niebieskie Karty</vt:lpstr>
      <vt:lpstr>Najwyższa Izba Kontroli - kontrole z zakresu przeciwdziałania przemocy domowej:</vt:lpstr>
      <vt:lpstr>2015 rok  - Pomoc osobom dotkniętym przemocą domową  (nr 48/2016/P/15/046/KPS) </vt:lpstr>
      <vt:lpstr>Prezentacja programu PowerPoint</vt:lpstr>
      <vt:lpstr>Prezentacja programu PowerPoint</vt:lpstr>
    </vt:vector>
  </TitlesOfParts>
  <Company>Sąd okręgowy w Siedlcach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Budowanie planu pomocy jako narzędzia kompleksowego wsparcia skierowanego do osób pokrzywdzonym przestępstwem i osób im najbliższym, ze szczególnym uwzględnieniem rodzin dotkniętych problemem przemocy domowej</dc:title>
  <dc:creator>Renata Cieszko</dc:creator>
  <cp:lastModifiedBy>User</cp:lastModifiedBy>
  <cp:revision>29</cp:revision>
  <dcterms:created xsi:type="dcterms:W3CDTF">2017-04-06T10:15:16Z</dcterms:created>
  <dcterms:modified xsi:type="dcterms:W3CDTF">2017-04-10T09:31:45Z</dcterms:modified>
</cp:coreProperties>
</file>